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8" r:id="rId2"/>
    <p:sldId id="256" r:id="rId3"/>
    <p:sldId id="291" r:id="rId4"/>
    <p:sldId id="257" r:id="rId5"/>
    <p:sldId id="297" r:id="rId6"/>
    <p:sldId id="280" r:id="rId7"/>
    <p:sldId id="282" r:id="rId8"/>
    <p:sldId id="289" r:id="rId9"/>
    <p:sldId id="286" r:id="rId10"/>
    <p:sldId id="292" r:id="rId11"/>
    <p:sldId id="285" r:id="rId12"/>
    <p:sldId id="287" r:id="rId13"/>
    <p:sldId id="290" r:id="rId14"/>
    <p:sldId id="277" r:id="rId15"/>
    <p:sldId id="296" r:id="rId16"/>
    <p:sldId id="294" r:id="rId17"/>
    <p:sldId id="283" r:id="rId18"/>
    <p:sldId id="268" r:id="rId19"/>
    <p:sldId id="293" r:id="rId20"/>
    <p:sldId id="284" r:id="rId21"/>
    <p:sldId id="260" r:id="rId22"/>
    <p:sldId id="270" r:id="rId23"/>
    <p:sldId id="281" r:id="rId24"/>
    <p:sldId id="279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ytan" initials="c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477" autoAdjust="0"/>
  </p:normalViewPr>
  <p:slideViewPr>
    <p:cSldViewPr snapToGrid="0">
      <p:cViewPr varScale="1">
        <p:scale>
          <a:sx n="108" d="100"/>
          <a:sy n="108" d="100"/>
        </p:scale>
        <p:origin x="6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clanthology.org/2021.acl-demo.39/" TargetMode="External"/><Relationship Id="rId2" Type="http://schemas.openxmlformats.org/officeDocument/2006/relationships/hyperlink" Target="https://www.zhihu.com/column/kb-qa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zh.d2l.ai/chapter_natural-language-processing/beam-search.html#%E8%B4%AA%E5%A9%AA%E6%90%9C%E7%B4%A2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4800" dirty="0"/>
              <a:t>KBQA</a:t>
            </a:r>
            <a:r>
              <a:rPr lang="zh-CN" altLang="en-US" sz="4800" dirty="0"/>
              <a:t>论文分享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pPr algn="r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谈川源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内容占位符 2">
            <a:extLst>
              <a:ext uri="{FF2B5EF4-FFF2-40B4-BE49-F238E27FC236}">
                <a16:creationId xmlns:a16="http://schemas.microsoft.com/office/drawing/2014/main" id="{910CA723-1ABA-4AF1-B150-FE5B57097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859" y="1044549"/>
            <a:ext cx="6494297" cy="196176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 Dense Schema Retriever</a:t>
            </a: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计算语义相似度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(dot)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in-batch negatives 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批次内负采样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FCD140B6-D970-4B49-ACA4-34AA2C23E880}"/>
              </a:ext>
            </a:extLst>
          </p:cNvPr>
          <p:cNvGrpSpPr/>
          <p:nvPr/>
        </p:nvGrpSpPr>
        <p:grpSpPr>
          <a:xfrm>
            <a:off x="7094148" y="1876513"/>
            <a:ext cx="4276077" cy="2846877"/>
            <a:chOff x="6643593" y="2016900"/>
            <a:chExt cx="4276077" cy="2846877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2AF3682D-CE49-4531-A584-5856640AFCE2}"/>
                </a:ext>
              </a:extLst>
            </p:cNvPr>
            <p:cNvGrpSpPr/>
            <p:nvPr/>
          </p:nvGrpSpPr>
          <p:grpSpPr>
            <a:xfrm>
              <a:off x="6643593" y="2329123"/>
              <a:ext cx="4276077" cy="2534654"/>
              <a:chOff x="1551475" y="2941548"/>
              <a:chExt cx="4276077" cy="2534654"/>
            </a:xfrm>
          </p:grpSpPr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DA4B3A84-1619-419C-BE59-62ADCB44FA49}"/>
                  </a:ext>
                </a:extLst>
              </p:cNvPr>
              <p:cNvGrpSpPr/>
              <p:nvPr/>
            </p:nvGrpSpPr>
            <p:grpSpPr>
              <a:xfrm>
                <a:off x="1551475" y="3255719"/>
                <a:ext cx="1955124" cy="2220475"/>
                <a:chOff x="2991774" y="2729279"/>
                <a:chExt cx="2041864" cy="2220525"/>
              </a:xfrm>
            </p:grpSpPr>
            <p:sp>
              <p:nvSpPr>
                <p:cNvPr id="4" name="矩形 3">
                  <a:extLst>
                    <a:ext uri="{FF2B5EF4-FFF2-40B4-BE49-F238E27FC236}">
                      <a16:creationId xmlns:a16="http://schemas.microsoft.com/office/drawing/2014/main" id="{3ED34AB0-6616-4580-A1B4-0E4346867079}"/>
                    </a:ext>
                  </a:extLst>
                </p:cNvPr>
                <p:cNvSpPr/>
                <p:nvPr/>
              </p:nvSpPr>
              <p:spPr>
                <a:xfrm>
                  <a:off x="2991774" y="3657600"/>
                  <a:ext cx="2041864" cy="36398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BERT</a:t>
                  </a:r>
                  <a:endParaRPr lang="zh-CN" alt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60749B52-09E8-4BFE-9070-12BC1B03B116}"/>
                    </a:ext>
                  </a:extLst>
                </p:cNvPr>
                <p:cNvSpPr txBox="1"/>
                <p:nvPr/>
              </p:nvSpPr>
              <p:spPr>
                <a:xfrm>
                  <a:off x="2997957" y="4580472"/>
                  <a:ext cx="607859" cy="36933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CLS</a:t>
                  </a:r>
                  <a:endPara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" name="箭头: 下 9">
                  <a:extLst>
                    <a:ext uri="{FF2B5EF4-FFF2-40B4-BE49-F238E27FC236}">
                      <a16:creationId xmlns:a16="http://schemas.microsoft.com/office/drawing/2014/main" id="{A3BA71EB-674B-4F75-9099-64BD5DA83B39}"/>
                    </a:ext>
                  </a:extLst>
                </p:cNvPr>
                <p:cNvSpPr/>
                <p:nvPr/>
              </p:nvSpPr>
              <p:spPr>
                <a:xfrm rot="10800000">
                  <a:off x="3842720" y="4173461"/>
                  <a:ext cx="339971" cy="255337"/>
                </a:xfrm>
                <a:prstGeom prst="downArrow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70EF6F1F-62EE-4753-BB3D-EF57BEACDB48}"/>
                    </a:ext>
                  </a:extLst>
                </p:cNvPr>
                <p:cNvSpPr txBox="1"/>
                <p:nvPr/>
              </p:nvSpPr>
              <p:spPr>
                <a:xfrm>
                  <a:off x="3718327" y="4580472"/>
                  <a:ext cx="1315311" cy="36933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question</a:t>
                  </a:r>
                  <a:endPara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5" name="箭头: 下 14">
                  <a:extLst>
                    <a:ext uri="{FF2B5EF4-FFF2-40B4-BE49-F238E27FC236}">
                      <a16:creationId xmlns:a16="http://schemas.microsoft.com/office/drawing/2014/main" id="{C2242543-62F0-4359-9690-96A21F8225CF}"/>
                    </a:ext>
                  </a:extLst>
                </p:cNvPr>
                <p:cNvSpPr/>
                <p:nvPr/>
              </p:nvSpPr>
              <p:spPr>
                <a:xfrm rot="10800000">
                  <a:off x="3131900" y="4173461"/>
                  <a:ext cx="339971" cy="255337"/>
                </a:xfrm>
                <a:prstGeom prst="downArrow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" name="箭头: 下 16">
                  <a:extLst>
                    <a:ext uri="{FF2B5EF4-FFF2-40B4-BE49-F238E27FC236}">
                      <a16:creationId xmlns:a16="http://schemas.microsoft.com/office/drawing/2014/main" id="{F1960367-2396-4563-9BC2-8B05B5B1F02A}"/>
                    </a:ext>
                  </a:extLst>
                </p:cNvPr>
                <p:cNvSpPr/>
                <p:nvPr/>
              </p:nvSpPr>
              <p:spPr>
                <a:xfrm rot="10800000">
                  <a:off x="3131900" y="3250488"/>
                  <a:ext cx="339971" cy="255337"/>
                </a:xfrm>
                <a:prstGeom prst="downArrow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" name="文本框 18">
                  <a:extLst>
                    <a:ext uri="{FF2B5EF4-FFF2-40B4-BE49-F238E27FC236}">
                      <a16:creationId xmlns:a16="http://schemas.microsoft.com/office/drawing/2014/main" id="{3C48CB02-AB45-4E11-8FF8-D461E637772F}"/>
                    </a:ext>
                  </a:extLst>
                </p:cNvPr>
                <p:cNvSpPr txBox="1"/>
                <p:nvPr/>
              </p:nvSpPr>
              <p:spPr>
                <a:xfrm>
                  <a:off x="2997957" y="2729279"/>
                  <a:ext cx="607859" cy="36933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</a:t>
                  </a:r>
                  <a:r>
                    <a:rPr lang="en-US" altLang="zh-CN" b="1" baseline="-25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q</a:t>
                  </a:r>
                  <a:endParaRPr lang="zh-CN" altLang="en-US" b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E07F825E-8456-4F0C-9BE4-A13552A1CC77}"/>
                  </a:ext>
                </a:extLst>
              </p:cNvPr>
              <p:cNvGrpSpPr/>
              <p:nvPr/>
            </p:nvGrpSpPr>
            <p:grpSpPr>
              <a:xfrm>
                <a:off x="3872428" y="3255720"/>
                <a:ext cx="1955124" cy="2220482"/>
                <a:chOff x="2991774" y="2729280"/>
                <a:chExt cx="2041864" cy="2220532"/>
              </a:xfrm>
            </p:grpSpPr>
            <p:sp>
              <p:nvSpPr>
                <p:cNvPr id="22" name="矩形 21">
                  <a:extLst>
                    <a:ext uri="{FF2B5EF4-FFF2-40B4-BE49-F238E27FC236}">
                      <a16:creationId xmlns:a16="http://schemas.microsoft.com/office/drawing/2014/main" id="{10336EA1-3F13-4F2E-9721-3466E3A06CCC}"/>
                    </a:ext>
                  </a:extLst>
                </p:cNvPr>
                <p:cNvSpPr/>
                <p:nvPr/>
              </p:nvSpPr>
              <p:spPr>
                <a:xfrm>
                  <a:off x="2991774" y="3657600"/>
                  <a:ext cx="2041864" cy="36398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BERT</a:t>
                  </a:r>
                  <a:endParaRPr lang="zh-CN" alt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3E0B93FE-694E-4108-AEBE-8E956F159AAC}"/>
                    </a:ext>
                  </a:extLst>
                </p:cNvPr>
                <p:cNvSpPr txBox="1"/>
                <p:nvPr/>
              </p:nvSpPr>
              <p:spPr>
                <a:xfrm>
                  <a:off x="2997957" y="4580472"/>
                  <a:ext cx="607859" cy="36933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CLS</a:t>
                  </a:r>
                  <a:endPara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" name="箭头: 下 31">
                  <a:extLst>
                    <a:ext uri="{FF2B5EF4-FFF2-40B4-BE49-F238E27FC236}">
                      <a16:creationId xmlns:a16="http://schemas.microsoft.com/office/drawing/2014/main" id="{1AFBAC7A-A037-46A3-97A5-F5A03A74C945}"/>
                    </a:ext>
                  </a:extLst>
                </p:cNvPr>
                <p:cNvSpPr/>
                <p:nvPr/>
              </p:nvSpPr>
              <p:spPr>
                <a:xfrm rot="10800000">
                  <a:off x="3842720" y="4173461"/>
                  <a:ext cx="339971" cy="255337"/>
                </a:xfrm>
                <a:prstGeom prst="downArrow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文本框 32">
                  <a:extLst>
                    <a:ext uri="{FF2B5EF4-FFF2-40B4-BE49-F238E27FC236}">
                      <a16:creationId xmlns:a16="http://schemas.microsoft.com/office/drawing/2014/main" id="{73DAA598-C13F-488C-B182-589D8C201104}"/>
                    </a:ext>
                  </a:extLst>
                </p:cNvPr>
                <p:cNvSpPr txBox="1"/>
                <p:nvPr/>
              </p:nvSpPr>
              <p:spPr>
                <a:xfrm>
                  <a:off x="3718327" y="4580472"/>
                  <a:ext cx="1315311" cy="36934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txBody>
                <a:bodyPr wrap="square" rtlCol="0" anchor="ctr">
                  <a:spAutoFit/>
                </a:bodyPr>
                <a:lstStyle/>
                <a:p>
                  <a:pPr algn="dist" latinLnBrk="1"/>
                  <a:r>
                    <a:rPr lang="en-US" altLang="zh-CN" kern="1100" spc="-1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r>
                    <a:rPr lang="en-US" altLang="zh-CN" kern="1100" spc="-1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chema </a:t>
                  </a:r>
                  <a:r>
                    <a:rPr lang="en-US" altLang="zh-CN" kern="1100" spc="-1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item</a:t>
                  </a:r>
                  <a:endParaRPr lang="zh-CN" altLang="en-US" kern="1100" spc="-1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4" name="箭头: 下 33">
                  <a:extLst>
                    <a:ext uri="{FF2B5EF4-FFF2-40B4-BE49-F238E27FC236}">
                      <a16:creationId xmlns:a16="http://schemas.microsoft.com/office/drawing/2014/main" id="{941392E7-CE07-40ED-B0AD-AE227660CED8}"/>
                    </a:ext>
                  </a:extLst>
                </p:cNvPr>
                <p:cNvSpPr/>
                <p:nvPr/>
              </p:nvSpPr>
              <p:spPr>
                <a:xfrm rot="10800000">
                  <a:off x="3131900" y="4173461"/>
                  <a:ext cx="339971" cy="255337"/>
                </a:xfrm>
                <a:prstGeom prst="downArrow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5" name="箭头: 下 34">
                  <a:extLst>
                    <a:ext uri="{FF2B5EF4-FFF2-40B4-BE49-F238E27FC236}">
                      <a16:creationId xmlns:a16="http://schemas.microsoft.com/office/drawing/2014/main" id="{1DD85004-40F3-4EC1-AB81-BED145802370}"/>
                    </a:ext>
                  </a:extLst>
                </p:cNvPr>
                <p:cNvSpPr/>
                <p:nvPr/>
              </p:nvSpPr>
              <p:spPr>
                <a:xfrm rot="10800000">
                  <a:off x="3131900" y="3250488"/>
                  <a:ext cx="339971" cy="255337"/>
                </a:xfrm>
                <a:prstGeom prst="downArrow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6" name="文本框 35">
                  <a:extLst>
                    <a:ext uri="{FF2B5EF4-FFF2-40B4-BE49-F238E27FC236}">
                      <a16:creationId xmlns:a16="http://schemas.microsoft.com/office/drawing/2014/main" id="{974CED49-1081-4557-86AA-6DE1978C8ECE}"/>
                    </a:ext>
                  </a:extLst>
                </p:cNvPr>
                <p:cNvSpPr txBox="1"/>
                <p:nvPr/>
              </p:nvSpPr>
              <p:spPr>
                <a:xfrm>
                  <a:off x="2997957" y="2729280"/>
                  <a:ext cx="607859" cy="36933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</a:t>
                  </a:r>
                  <a:r>
                    <a:rPr lang="en-US" altLang="zh-CN" b="1" baseline="-25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</a:t>
                  </a:r>
                  <a:endParaRPr lang="zh-CN" altLang="en-US" b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8" name="直接箭头连接符 7">
                <a:extLst>
                  <a:ext uri="{FF2B5EF4-FFF2-40B4-BE49-F238E27FC236}">
                    <a16:creationId xmlns:a16="http://schemas.microsoft.com/office/drawing/2014/main" id="{12C944D9-C899-406B-9FDC-F30016D37C22}"/>
                  </a:ext>
                </a:extLst>
              </p:cNvPr>
              <p:cNvCxnSpPr>
                <a:cxnSpLocks/>
                <a:stCxn id="19" idx="3"/>
              </p:cNvCxnSpPr>
              <p:nvPr/>
            </p:nvCxnSpPr>
            <p:spPr>
              <a:xfrm flipV="1">
                <a:off x="2139432" y="2941548"/>
                <a:ext cx="851531" cy="49883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箭头连接符 10">
                <a:extLst>
                  <a:ext uri="{FF2B5EF4-FFF2-40B4-BE49-F238E27FC236}">
                    <a16:creationId xmlns:a16="http://schemas.microsoft.com/office/drawing/2014/main" id="{FC322049-3BC8-4AE9-9BFF-A0154C8C9729}"/>
                  </a:ext>
                </a:extLst>
              </p:cNvPr>
              <p:cNvCxnSpPr>
                <a:cxnSpLocks/>
                <a:stCxn id="36" idx="1"/>
              </p:cNvCxnSpPr>
              <p:nvPr/>
            </p:nvCxnSpPr>
            <p:spPr>
              <a:xfrm flipH="1" flipV="1">
                <a:off x="2990963" y="2941548"/>
                <a:ext cx="887385" cy="498834"/>
              </a:xfrm>
              <a:prstGeom prst="straightConnector1">
                <a:avLst/>
              </a:prstGeom>
              <a:ln w="12700"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9D1B30EB-63C5-414C-BFCC-0C33210AD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68259" y="2016900"/>
              <a:ext cx="1629644" cy="312222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</p:grpSp>
      <p:sp>
        <p:nvSpPr>
          <p:cNvPr id="62" name="文本框 61">
            <a:extLst>
              <a:ext uri="{FF2B5EF4-FFF2-40B4-BE49-F238E27FC236}">
                <a16:creationId xmlns:a16="http://schemas.microsoft.com/office/drawing/2014/main" id="{747FD401-EF46-440E-8D03-9B0BCD4B8E9F}"/>
              </a:ext>
            </a:extLst>
          </p:cNvPr>
          <p:cNvSpPr txBox="1"/>
          <p:nvPr/>
        </p:nvSpPr>
        <p:spPr>
          <a:xfrm>
            <a:off x="1364749" y="3565186"/>
            <a:ext cx="33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(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altLang="zh-CN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</a:t>
            </a:r>
            <a:r>
              <a:rPr lang="en-US" altLang="zh-CN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loss is computed as:</a:t>
            </a:r>
            <a:endParaRPr lang="zh-CN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3E695A3E-CD83-41E2-8E4B-DE6259513FC7}"/>
              </a:ext>
            </a:extLst>
          </p:cNvPr>
          <p:cNvGrpSpPr/>
          <p:nvPr/>
        </p:nvGrpSpPr>
        <p:grpSpPr>
          <a:xfrm>
            <a:off x="1573438" y="4130251"/>
            <a:ext cx="4688525" cy="715775"/>
            <a:chOff x="1133379" y="4215109"/>
            <a:chExt cx="4688525" cy="715775"/>
          </a:xfrm>
        </p:grpSpPr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883BF5C1-F55C-4BD9-8E83-6B5056005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33379" y="4215109"/>
              <a:ext cx="3524416" cy="715775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D05D19A-6638-47C8-A783-FC83DACAD9FD}"/>
                </a:ext>
              </a:extLst>
            </p:cNvPr>
            <p:cNvSpPr txBox="1"/>
            <p:nvPr/>
          </p:nvSpPr>
          <p:spPr>
            <a:xfrm>
              <a:off x="4705893" y="4434496"/>
              <a:ext cx="11160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</a:t>
              </a:r>
              <a:r>
                <a:rPr lang="en-US" altLang="zh-CN" sz="12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altLang="zh-CN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batch_size</a:t>
              </a:r>
              <a:r>
                <a:rPr lang="en-US" altLang="zh-CN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15B25E31-0B22-45D8-B504-446E4E01A2CE}"/>
              </a:ext>
            </a:extLst>
          </p:cNvPr>
          <p:cNvSpPr txBox="1"/>
          <p:nvPr/>
        </p:nvSpPr>
        <p:spPr>
          <a:xfrm>
            <a:off x="10110789" y="2502899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可提前计算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0669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1632D6-F5BB-458B-A657-83AE3A7B4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Transducer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9F922B-7C16-4056-8296-6C1D492D6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Grammar Rules 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语法规则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Encoder 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问句编码器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Bi-LSTM Encoding</a:t>
            </a:r>
          </a:p>
          <a:p>
            <a:pPr lvl="1"/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BERT Encoding</a:t>
            </a:r>
            <a:endParaRPr lang="en-US" altLang="zh-CN" i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Grammar-based Decoder 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语法解码器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endParaRPr lang="zh-CN" altLang="en-US" sz="2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50E49E5F-EA4B-4999-ABA8-C911D5F49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488" y="964090"/>
            <a:ext cx="5268986" cy="303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571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0DA601-F811-4066-AF39-B12540CDA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2.1 Grammar Rules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374AD29-835D-4127-BB9E-3F11C00DB7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8236" y="1690688"/>
            <a:ext cx="5595527" cy="402099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8D58F04-4607-4479-B63A-DA77CFCE7631}"/>
              </a:ext>
            </a:extLst>
          </p:cNvPr>
          <p:cNvSpPr txBox="1"/>
          <p:nvPr/>
        </p:nvSpPr>
        <p:spPr>
          <a:xfrm>
            <a:off x="3566684" y="5846544"/>
            <a:ext cx="5459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set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set of entities</a:t>
            </a:r>
          </a:p>
          <a:p>
            <a:r>
              <a:rPr lang="en-US" altLang="zh-CN" b="1" dirty="0" err="1"/>
              <a:t>rel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set of (head, tail) entity tuples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EE95AD-9873-41DA-A608-FD9D11912455}"/>
              </a:ext>
            </a:extLst>
          </p:cNvPr>
          <p:cNvSpPr txBox="1"/>
          <p:nvPr/>
        </p:nvSpPr>
        <p:spPr>
          <a:xfrm>
            <a:off x="838199" y="3147186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Knowledge-agnostic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AEE91F7-9587-4EA6-ACC2-D76A2A5A1CA1}"/>
              </a:ext>
            </a:extLst>
          </p:cNvPr>
          <p:cNvSpPr/>
          <p:nvPr/>
        </p:nvSpPr>
        <p:spPr>
          <a:xfrm>
            <a:off x="838199" y="4973016"/>
            <a:ext cx="22035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Knowledge-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左大括号 6">
            <a:extLst>
              <a:ext uri="{FF2B5EF4-FFF2-40B4-BE49-F238E27FC236}">
                <a16:creationId xmlns:a16="http://schemas.microsoft.com/office/drawing/2014/main" id="{06478E99-6508-4113-83BC-158AF7B8D6E2}"/>
              </a:ext>
            </a:extLst>
          </p:cNvPr>
          <p:cNvSpPr/>
          <p:nvPr/>
        </p:nvSpPr>
        <p:spPr>
          <a:xfrm>
            <a:off x="2994870" y="2147582"/>
            <a:ext cx="243280" cy="2575420"/>
          </a:xfrm>
          <a:prstGeom prst="leftBrace">
            <a:avLst>
              <a:gd name="adj1" fmla="val 8333"/>
              <a:gd name="adj2" fmla="val 45114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左大括号 7">
            <a:extLst>
              <a:ext uri="{FF2B5EF4-FFF2-40B4-BE49-F238E27FC236}">
                <a16:creationId xmlns:a16="http://schemas.microsoft.com/office/drawing/2014/main" id="{C5C37D9F-1164-4829-A9CC-6BC4B970BA69}"/>
              </a:ext>
            </a:extLst>
          </p:cNvPr>
          <p:cNvSpPr/>
          <p:nvPr/>
        </p:nvSpPr>
        <p:spPr>
          <a:xfrm>
            <a:off x="2994870" y="4854293"/>
            <a:ext cx="243280" cy="732775"/>
          </a:xfrm>
          <a:prstGeom prst="leftBrace">
            <a:avLst>
              <a:gd name="adj1" fmla="val 8333"/>
              <a:gd name="adj2" fmla="val 45114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354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C73B6D-0BD4-4A3B-8020-28BF4FF75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2.3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Grammar-based Decoder</a:t>
            </a:r>
            <a:endParaRPr lang="zh-CN" altLang="en-US" dirty="0"/>
          </a:p>
        </p:txBody>
      </p:sp>
      <p:pic>
        <p:nvPicPr>
          <p:cNvPr id="11" name="内容占位符 3">
            <a:extLst>
              <a:ext uri="{FF2B5EF4-FFF2-40B4-BE49-F238E27FC236}">
                <a16:creationId xmlns:a16="http://schemas.microsoft.com/office/drawing/2014/main" id="{342FAC31-4218-425B-854A-D1FAF6F6E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3081" y="3010163"/>
            <a:ext cx="4987923" cy="2875190"/>
          </a:xfrm>
          <a:prstGeom prst="rect">
            <a:avLst/>
          </a:prstGeom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EDD6DFD0-3111-4CC6-A3C8-46B73880F549}"/>
              </a:ext>
            </a:extLst>
          </p:cNvPr>
          <p:cNvGrpSpPr/>
          <p:nvPr/>
        </p:nvGrpSpPr>
        <p:grpSpPr>
          <a:xfrm>
            <a:off x="838200" y="1690688"/>
            <a:ext cx="2541414" cy="884595"/>
            <a:chOff x="838200" y="1690688"/>
            <a:chExt cx="2541414" cy="884595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6187AB4-5435-4991-A752-DC54D240F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69864" y="2270483"/>
              <a:ext cx="1809750" cy="304800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68BEADE-BAC1-4462-B2BD-F6EFFD0281D1}"/>
                </a:ext>
              </a:extLst>
            </p:cNvPr>
            <p:cNvSpPr txBox="1"/>
            <p:nvPr/>
          </p:nvSpPr>
          <p:spPr>
            <a:xfrm>
              <a:off x="838200" y="1690688"/>
              <a:ext cx="1547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zh-CN" sz="2400" dirty="0">
                  <a:latin typeface="Times New Roman" panose="02020603050405020304" pitchFamily="18" charset="0"/>
                  <a:ea typeface="宋体" panose="02010600030101010101" pitchFamily="2" charset="-122"/>
                </a:rPr>
                <a:t>Output: 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AB0C136-D8F0-46E3-BDBF-95443E514FAA}"/>
              </a:ext>
            </a:extLst>
          </p:cNvPr>
          <p:cNvGrpSpPr/>
          <p:nvPr/>
        </p:nvGrpSpPr>
        <p:grpSpPr>
          <a:xfrm>
            <a:off x="838200" y="2693413"/>
            <a:ext cx="4989339" cy="1562806"/>
            <a:chOff x="838200" y="2693413"/>
            <a:chExt cx="4989339" cy="1562806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D6F04BA1-E9BA-48F3-863A-CEE2D4E726B0}"/>
                </a:ext>
              </a:extLst>
            </p:cNvPr>
            <p:cNvGrpSpPr/>
            <p:nvPr/>
          </p:nvGrpSpPr>
          <p:grpSpPr>
            <a:xfrm>
              <a:off x="838200" y="2693413"/>
              <a:ext cx="4989339" cy="1156520"/>
              <a:chOff x="838200" y="2451831"/>
              <a:chExt cx="4989339" cy="1156520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D15BB055-2C6F-48FC-8ADE-861EAC6967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69864" y="3074951"/>
                <a:ext cx="4257675" cy="533400"/>
              </a:xfrm>
              <a:prstGeom prst="rect">
                <a:avLst/>
              </a:prstGeom>
            </p:spPr>
          </p:pic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58BEBF07-248D-47F9-B0F6-88E21223AFCE}"/>
                  </a:ext>
                </a:extLst>
              </p:cNvPr>
              <p:cNvSpPr txBox="1"/>
              <p:nvPr/>
            </p:nvSpPr>
            <p:spPr>
              <a:xfrm>
                <a:off x="838200" y="2451831"/>
                <a:ext cx="325963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Wingdings" panose="05000000000000000000" pitchFamily="2" charset="2"/>
                  <a:buChar char="Ø"/>
                </a:pPr>
                <a:r>
                  <a:rPr lang="en-US" altLang="zh-CN" sz="2400" dirty="0">
                    <a:latin typeface="Times New Roman" panose="02020603050405020304" pitchFamily="18" charset="0"/>
                    <a:ea typeface="宋体" panose="02010600030101010101" pitchFamily="2" charset="-122"/>
                  </a:rPr>
                  <a:t>hidden state of step </a:t>
                </a:r>
                <a:r>
                  <a:rPr lang="en-US" altLang="zh-CN" sz="2400" i="1" dirty="0">
                    <a:latin typeface="Times New Roman" panose="02020603050405020304" pitchFamily="18" charset="0"/>
                    <a:ea typeface="宋体" panose="02010600030101010101" pitchFamily="2" charset="-122"/>
                  </a:rPr>
                  <a:t>k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宋体" panose="02010600030101010101" pitchFamily="2" charset="-122"/>
                  </a:rPr>
                  <a:t>:</a:t>
                </a:r>
                <a:endParaRPr lang="zh-CN" altLang="en-US" sz="2400" dirty="0">
                  <a:latin typeface="Times New Roman" panose="02020603050405020304" pitchFamily="18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1CFD861-715B-451B-89DE-7CC45EC92CC5}"/>
                </a:ext>
              </a:extLst>
            </p:cNvPr>
            <p:cNvSpPr/>
            <p:nvPr/>
          </p:nvSpPr>
          <p:spPr>
            <a:xfrm>
              <a:off x="3276776" y="3886887"/>
              <a:ext cx="25507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ea typeface="宋体" panose="02010600030101010101" pitchFamily="2" charset="-122"/>
                </a:rPr>
                <a:t>[</a:t>
              </a:r>
              <a:r>
                <a:rPr lang="en-US" altLang="zh-CN" i="1" dirty="0">
                  <a:latin typeface="Times New Roman" panose="02020603050405020304" pitchFamily="18" charset="0"/>
                  <a:ea typeface="宋体" panose="02010600030101010101" pitchFamily="2" charset="-122"/>
                </a:rPr>
                <a:t>embed of a</a:t>
              </a:r>
              <a:r>
                <a:rPr lang="en-US" altLang="zh-CN" i="1" baseline="-25000" dirty="0">
                  <a:latin typeface="Times New Roman" panose="02020603050405020304" pitchFamily="18" charset="0"/>
                  <a:ea typeface="宋体" panose="02010600030101010101" pitchFamily="2" charset="-122"/>
                </a:rPr>
                <a:t>k-1</a:t>
              </a:r>
              <a:r>
                <a:rPr lang="en-US" altLang="zh-CN" dirty="0">
                  <a:latin typeface="Times New Roman" panose="02020603050405020304" pitchFamily="18" charset="0"/>
                  <a:ea typeface="宋体" panose="02010600030101010101" pitchFamily="2" charset="-122"/>
                </a:rPr>
                <a:t>; </a:t>
              </a:r>
              <a:r>
                <a:rPr lang="en-US" altLang="zh-CN" i="1" dirty="0">
                  <a:latin typeface="Times New Roman" panose="02020603050405020304" pitchFamily="18" charset="0"/>
                  <a:ea typeface="宋体" panose="02010600030101010101" pitchFamily="2" charset="-122"/>
                </a:rPr>
                <a:t>Attention</a:t>
              </a:r>
              <a:r>
                <a:rPr lang="en-US" altLang="zh-CN" dirty="0">
                  <a:latin typeface="Times New Roman" panose="02020603050405020304" pitchFamily="18" charset="0"/>
                  <a:ea typeface="宋体" panose="02010600030101010101" pitchFamily="2" charset="-122"/>
                </a:rPr>
                <a:t>]</a:t>
              </a:r>
            </a:p>
          </p:txBody>
        </p:sp>
      </p:grp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984634-CC74-41B3-B939-948876BA1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6178" y="5475778"/>
            <a:ext cx="2466362" cy="409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dirty="0">
                <a:latin typeface="Times New Roman" panose="02020603050405020304" pitchFamily="18" charset="0"/>
                <a:ea typeface="宋体" panose="02010600030101010101" pitchFamily="2" charset="-122"/>
              </a:rPr>
              <a:t>(</a:t>
            </a:r>
            <a:r>
              <a:rPr lang="en-US" altLang="zh-CN" sz="1800" b="1" dirty="0">
                <a:latin typeface="Times New Roman" panose="02020603050405020304" pitchFamily="18" charset="0"/>
                <a:ea typeface="宋体" panose="02010600030101010101" pitchFamily="2" charset="-122"/>
              </a:rPr>
              <a:t>W</a:t>
            </a:r>
            <a:r>
              <a:rPr lang="en-US" altLang="zh-CN" sz="1800" b="1" i="1" baseline="30000" dirty="0">
                <a:latin typeface="Times New Roman" panose="02020603050405020304" pitchFamily="18" charset="0"/>
                <a:ea typeface="宋体" panose="02010600030101010101" pitchFamily="2" charset="-122"/>
              </a:rPr>
              <a:t>o</a:t>
            </a:r>
            <a:r>
              <a:rPr lang="en-US" altLang="zh-CN" sz="1800" dirty="0">
                <a:latin typeface="Times New Roman" panose="02020603050405020304" pitchFamily="18" charset="0"/>
                <a:ea typeface="宋体" panose="02010600030101010101" pitchFamily="2" charset="-122"/>
              </a:rPr>
              <a:t>: a learned matrix)</a:t>
            </a:r>
            <a:endParaRPr lang="zh-CN" altLang="en-US" sz="18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677AE8E8-632A-44EA-BC03-2B29C9E73469}"/>
              </a:ext>
            </a:extLst>
          </p:cNvPr>
          <p:cNvGrpSpPr/>
          <p:nvPr/>
        </p:nvGrpSpPr>
        <p:grpSpPr>
          <a:xfrm>
            <a:off x="838200" y="4349131"/>
            <a:ext cx="5054340" cy="1030846"/>
            <a:chOff x="838200" y="4349131"/>
            <a:chExt cx="5054340" cy="1030846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76F814A2-30B3-4695-BEA7-8B9D29E84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15815" y="4970402"/>
              <a:ext cx="4276725" cy="409575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061656D-6AB5-4B58-8EB5-805B057B5BB3}"/>
                </a:ext>
              </a:extLst>
            </p:cNvPr>
            <p:cNvSpPr txBox="1"/>
            <p:nvPr/>
          </p:nvSpPr>
          <p:spPr>
            <a:xfrm>
              <a:off x="838200" y="4349131"/>
              <a:ext cx="21836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zh-CN" sz="2400" dirty="0">
                  <a:latin typeface="Times New Roman" panose="02020603050405020304" pitchFamily="18" charset="0"/>
                  <a:ea typeface="宋体" panose="02010600030101010101" pitchFamily="2" charset="-122"/>
                </a:rPr>
                <a:t>predicting </a:t>
              </a:r>
              <a:r>
                <a:rPr lang="en-US" altLang="zh-CN" sz="2400" i="1" dirty="0">
                  <a:latin typeface="Times New Roman" panose="02020603050405020304" pitchFamily="18" charset="0"/>
                  <a:ea typeface="宋体" panose="02010600030101010101" pitchFamily="2" charset="-122"/>
                </a:rPr>
                <a:t>a</a:t>
              </a:r>
              <a:r>
                <a:rPr lang="en-US" altLang="zh-CN" sz="2400" i="1" baseline="-25000" dirty="0">
                  <a:latin typeface="Times New Roman" panose="02020603050405020304" pitchFamily="18" charset="0"/>
                  <a:ea typeface="宋体" panose="02010600030101010101" pitchFamily="2" charset="-122"/>
                </a:rPr>
                <a:t>k</a:t>
              </a:r>
              <a:r>
                <a:rPr lang="en-US" altLang="zh-CN" sz="2400" dirty="0">
                  <a:latin typeface="Times New Roman" panose="02020603050405020304" pitchFamily="18" charset="0"/>
                  <a:ea typeface="宋体" panose="02010600030101010101" pitchFamily="2" charset="-122"/>
                </a:rPr>
                <a:t>:</a:t>
              </a:r>
              <a:endParaRPr lang="zh-CN" altLang="en-US" sz="2400" i="1" dirty="0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6CCAB2EF-55F5-4C94-93E2-84B8C069F4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3081" y="1785397"/>
            <a:ext cx="4298614" cy="668927"/>
          </a:xfrm>
          <a:prstGeom prst="rect">
            <a:avLst/>
          </a:prstGeom>
        </p:spPr>
      </p:pic>
      <p:sp>
        <p:nvSpPr>
          <p:cNvPr id="23" name="箭头: 下 22">
            <a:extLst>
              <a:ext uri="{FF2B5EF4-FFF2-40B4-BE49-F238E27FC236}">
                <a16:creationId xmlns:a16="http://schemas.microsoft.com/office/drawing/2014/main" id="{C9532E10-5937-462A-B9D1-0EBCA183C1ED}"/>
              </a:ext>
            </a:extLst>
          </p:cNvPr>
          <p:cNvSpPr/>
          <p:nvPr/>
        </p:nvSpPr>
        <p:spPr>
          <a:xfrm rot="10800000">
            <a:off x="8914726" y="2607495"/>
            <a:ext cx="484632" cy="3167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395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Checker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825623"/>
            <a:ext cx="7466901" cy="503237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Instance-level Checking 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实例级检验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00000"/>
              </a:lnSpc>
            </a:pPr>
            <a:r>
              <a:rPr lang="en-US" altLang="zh-CN" sz="2000" b="1" i="1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rel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— </a:t>
            </a:r>
            <a:r>
              <a:rPr lang="en-US" altLang="zh-CN" sz="2000" b="1" i="1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ent</a:t>
            </a:r>
            <a:r>
              <a:rPr lang="en-US" altLang="zh-CN" sz="2000" b="1" i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?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Ontology-level Checking 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本体级检验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00000"/>
              </a:lnSpc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&amp; bridging relations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Execution 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执行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00000"/>
              </a:lnSpc>
            </a:pP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try to execute SPARQL over KB</a:t>
            </a:r>
          </a:p>
          <a:p>
            <a:pPr lvl="1">
              <a:lnSpc>
                <a:spcPct val="100000"/>
              </a:lnSpc>
            </a:pPr>
            <a:r>
              <a:rPr lang="en-US" altLang="zh-CN" sz="2000" i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Limit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 </a:t>
            </a:r>
          </a:p>
          <a:p>
            <a:pPr marL="1371600" lvl="2" indent="-457200">
              <a:lnSpc>
                <a:spcPct val="100000"/>
              </a:lnSpc>
              <a:buFont typeface="+mj-lt"/>
              <a:buAutoNum type="alphaLcParenR"/>
            </a:pP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time consuming</a:t>
            </a:r>
          </a:p>
          <a:p>
            <a:pPr marL="1371600" lvl="2" indent="-457200">
              <a:lnSpc>
                <a:spcPct val="100000"/>
              </a:lnSpc>
              <a:buFont typeface="+mj-lt"/>
              <a:buAutoNum type="alphaLcParenR"/>
            </a:pP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can’t intervene in the middle of program generation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Execution 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模拟执行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00000"/>
              </a:lnSpc>
            </a:pP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is virtual answer set empty ?</a:t>
            </a:r>
          </a:p>
          <a:p>
            <a:pPr lvl="1">
              <a:lnSpc>
                <a:spcPct val="100000"/>
              </a:lnSpc>
            </a:pP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Bottom-up at Ontology-level</a:t>
            </a:r>
            <a:endParaRPr lang="zh-CN" altLang="en-US" sz="2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F6CEA8-F0F1-42C0-BA99-1C8D3106C275}"/>
              </a:ext>
            </a:extLst>
          </p:cNvPr>
          <p:cNvSpPr txBox="1"/>
          <p:nvPr/>
        </p:nvSpPr>
        <p:spPr>
          <a:xfrm>
            <a:off x="3296874" y="1321356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/>
              <a:t>—with beam search</a:t>
            </a:r>
            <a:endParaRPr lang="zh-CN" altLang="en-US" i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5">
            <a:extLst>
              <a:ext uri="{FF2B5EF4-FFF2-40B4-BE49-F238E27FC236}">
                <a16:creationId xmlns:a16="http://schemas.microsoft.com/office/drawing/2014/main" id="{47738059-FA92-4E89-AD1F-F03054B67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646" y="594803"/>
            <a:ext cx="11700708" cy="485419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AFC29D6-70F9-4C4B-BFB5-4FF36A405123}"/>
              </a:ext>
            </a:extLst>
          </p:cNvPr>
          <p:cNvSpPr txBox="1"/>
          <p:nvPr/>
        </p:nvSpPr>
        <p:spPr>
          <a:xfrm>
            <a:off x="3042902" y="5828789"/>
            <a:ext cx="5459869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b="1" dirty="0"/>
              <a:t>set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set of entities</a:t>
            </a:r>
          </a:p>
          <a:p>
            <a:r>
              <a:rPr lang="en-US" altLang="zh-CN" b="1" dirty="0" err="1"/>
              <a:t>rel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set of (head, tail) entity tuples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325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A7C9BCD-5488-45A4-ADD0-6623F5E203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970" y="1221327"/>
            <a:ext cx="5343807" cy="44153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B2C1FD0-9CC2-41DD-8AC4-F41672F4F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030" y="1221327"/>
            <a:ext cx="4953000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241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C9BFB4-6998-42DC-B09D-8C566670C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Experiments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F6833C-D4DF-42EF-953F-8CD727BF7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4574" y="1690687"/>
            <a:ext cx="5104661" cy="46657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b="1" dirty="0" err="1"/>
              <a:t>GrailQA</a:t>
            </a:r>
            <a:endParaRPr lang="en-US" altLang="zh-CN" sz="2400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question: 64,331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 to </a:t>
            </a:r>
            <a:r>
              <a:rPr lang="en-US" altLang="zh-C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relation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superlative, count, comparative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Levels of Generalization 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 test)</a:t>
            </a:r>
          </a:p>
          <a:p>
            <a:pPr lvl="1"/>
            <a:r>
              <a:rPr lang="en-US" altLang="zh-CN" sz="1800" b="1" i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i.i.d</a:t>
            </a:r>
            <a:r>
              <a:rPr lang="en-US" altLang="zh-CN" sz="1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25%</a:t>
            </a:r>
          </a:p>
          <a:p>
            <a:pPr lvl="1"/>
            <a:r>
              <a:rPr lang="en-US" altLang="zh-CN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compositional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25%</a:t>
            </a:r>
          </a:p>
          <a:p>
            <a:pPr lvl="1"/>
            <a:r>
              <a:rPr lang="en-US" altLang="zh-CN" sz="1800" b="1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zero-shot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50%</a:t>
            </a:r>
          </a:p>
          <a:p>
            <a:pPr marL="0" indent="0">
              <a:buNone/>
            </a:pPr>
            <a:endParaRPr lang="en-US" altLang="zh-CN" sz="2200" b="1" dirty="0"/>
          </a:p>
          <a:p>
            <a:pPr marL="0" indent="0">
              <a:buNone/>
            </a:pPr>
            <a:r>
              <a:rPr lang="en-US" altLang="zh-CN" sz="2200" b="1" dirty="0"/>
              <a:t>metrics: EM &amp; F1</a:t>
            </a:r>
          </a:p>
          <a:p>
            <a:pPr marL="0" indent="0">
              <a:buNone/>
            </a:pPr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19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exact match accuracy</a:t>
            </a:r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logical form semantically equivalent?</a:t>
            </a:r>
          </a:p>
          <a:p>
            <a:pPr marL="0" indent="0">
              <a:buNone/>
            </a:pP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A112B275-7DC3-4A0A-B362-5C499682451D}"/>
              </a:ext>
            </a:extLst>
          </p:cNvPr>
          <p:cNvSpPr txBox="1">
            <a:spLocks/>
          </p:cNvSpPr>
          <p:nvPr/>
        </p:nvSpPr>
        <p:spPr>
          <a:xfrm>
            <a:off x="6696722" y="1690687"/>
            <a:ext cx="4657078" cy="2923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 err="1"/>
              <a:t>WebQuestionsSP</a:t>
            </a:r>
            <a:r>
              <a:rPr lang="en-US" altLang="zh-CN" b="1" dirty="0"/>
              <a:t> (</a:t>
            </a:r>
            <a:r>
              <a:rPr lang="en-US" altLang="zh-CN" b="1" dirty="0" err="1"/>
              <a:t>WebQSP</a:t>
            </a:r>
            <a:r>
              <a:rPr lang="en-US" altLang="zh-CN" b="1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question: 4937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 to 2-hop relation path inference</a:t>
            </a:r>
          </a:p>
          <a:p>
            <a:pPr marL="0" indent="0">
              <a:buNone/>
            </a:pPr>
            <a:endParaRPr lang="en-US" altLang="zh-CN" sz="2000" b="1" dirty="0"/>
          </a:p>
          <a:p>
            <a:pPr marL="0" indent="0">
              <a:buNone/>
            </a:pPr>
            <a:r>
              <a:rPr lang="en-US" altLang="zh-CN" sz="2000" b="1" dirty="0"/>
              <a:t>metrics: F1 &amp; Hits@1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09965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548" y="1595485"/>
            <a:ext cx="5963319" cy="217340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828" y="4159951"/>
            <a:ext cx="4832758" cy="1931645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EE9FB3C7-FA52-41DF-B6E2-80D859D2194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 Entity Linker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99D985-B37F-43BD-AD62-F3C7C560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4.2 Dense Schema Retriever </a:t>
            </a:r>
            <a:r>
              <a:rPr lang="en-US" altLang="zh-C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v.s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Neighbor Schema Retriever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A5CA0CFB-1763-4CE4-9FE9-E32958991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9658" y="1825625"/>
            <a:ext cx="5952684" cy="435133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2E34B43-8835-4071-952B-581F62931624}"/>
              </a:ext>
            </a:extLst>
          </p:cNvPr>
          <p:cNvSpPr txBox="1"/>
          <p:nvPr/>
        </p:nvSpPr>
        <p:spPr>
          <a:xfrm>
            <a:off x="3773009" y="1388825"/>
            <a:ext cx="689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/>
              <a:t>recall</a:t>
            </a:r>
            <a:endParaRPr lang="zh-CN" altLang="en-US" i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526793D-8304-48EE-AC19-41EE7C183B04}"/>
              </a:ext>
            </a:extLst>
          </p:cNvPr>
          <p:cNvSpPr txBox="1"/>
          <p:nvPr/>
        </p:nvSpPr>
        <p:spPr>
          <a:xfrm>
            <a:off x="8568430" y="4994639"/>
            <a:ext cx="2395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/>
              <a:t>average candidate item</a:t>
            </a:r>
            <a:endParaRPr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3804251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95" y="766445"/>
            <a:ext cx="11282045" cy="3064510"/>
          </a:xfrm>
          <a:prstGeom prst="rect">
            <a:avLst/>
          </a:prstGeom>
        </p:spPr>
      </p:pic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55295" y="6356350"/>
            <a:ext cx="11282680" cy="365125"/>
          </a:xfrm>
        </p:spPr>
        <p:txBody>
          <a:bodyPr/>
          <a:lstStyle/>
          <a:p>
            <a:r>
              <a:rPr lang="zh-CN" altLang="en-US" dirty="0"/>
              <a:t>ReTraCk: A Flexible and Efficient Framework for Knowledge Base Question Answering</a:t>
            </a:r>
            <a:r>
              <a:rPr lang="en-US" altLang="zh-CN" dirty="0"/>
              <a:t>, ACL|IJCNLP: System Demonstrations, 2021</a:t>
            </a:r>
            <a:endParaRPr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EADBCB-2844-481E-B33C-C4F6B8337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4.3 System Performance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81458D4-EEEE-4986-9CE2-2FBC07EBE2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71372"/>
            <a:ext cx="10515600" cy="385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36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6185" y="584976"/>
            <a:ext cx="4799629" cy="568804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</a:t>
            </a:r>
          </a:p>
          <a:p>
            <a:pPr marL="720000" lvl="1" indent="-360000">
              <a:lnSpc>
                <a:spcPct val="150000"/>
              </a:lnSpc>
            </a:pP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Entity Linker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Schema Retriever 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并行</a:t>
            </a:r>
            <a:endParaRPr lang="en-US" altLang="zh-CN" sz="2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720000" lvl="1" indent="-360000">
              <a:lnSpc>
                <a:spcPct val="150000"/>
              </a:lnSpc>
            </a:pP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Transducer , 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预测概率</a:t>
            </a:r>
            <a:endParaRPr lang="en-US" altLang="zh-CN" sz="2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720000" lvl="1" indent="-360000">
              <a:lnSpc>
                <a:spcPct val="150000"/>
              </a:lnSpc>
            </a:pP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Virtual Execution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(Checker)</a:t>
            </a:r>
          </a:p>
          <a:p>
            <a:pPr marL="3600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Effectiveness</a:t>
            </a:r>
          </a:p>
          <a:p>
            <a:pPr marL="720000" lvl="1" indent="-360000">
              <a:lnSpc>
                <a:spcPct val="150000"/>
              </a:lnSpc>
            </a:pPr>
            <a:r>
              <a:rPr lang="en-US" altLang="zh-CN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Checker</a:t>
            </a:r>
            <a:r>
              <a:rPr lang="zh-CN" altLang="en-US" sz="20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记首功</a:t>
            </a:r>
            <a:endParaRPr lang="en-US" altLang="zh-CN" sz="20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4A8D1-DB30-4F82-BB2E-89AECAF50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47AC2F-D743-4C13-BAC7-953676C1D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背景介绍</a:t>
            </a:r>
            <a:r>
              <a:rPr lang="en-US" altLang="zh-CN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zh-CN" altLang="en-US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hlinkClick r:id="rId2"/>
              </a:rPr>
              <a:t>揭开知识库问答</a:t>
            </a:r>
            <a:r>
              <a:rPr lang="en-US" altLang="zh-CN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hlinkClick r:id="rId2"/>
              </a:rPr>
              <a:t>KB-QA</a:t>
            </a:r>
            <a:r>
              <a:rPr lang="zh-CN" altLang="en-US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hlinkClick r:id="rId2"/>
              </a:rPr>
              <a:t>的面纱</a:t>
            </a:r>
            <a:endParaRPr lang="en-US" altLang="zh-CN" sz="18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Shuang Chen, Qian Liu, </a:t>
            </a:r>
            <a:r>
              <a:rPr lang="en-US" altLang="zh-CN" sz="18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Zhiwei</a:t>
            </a:r>
            <a:r>
              <a:rPr lang="en-US" altLang="zh-CN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Yu,</a:t>
            </a:r>
            <a:r>
              <a:rPr lang="zh-CN" altLang="en-US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et al. </a:t>
            </a:r>
            <a:r>
              <a:rPr lang="en-US" altLang="zh-CN" sz="18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hlinkClick r:id="rId3"/>
              </a:rPr>
              <a:t>ReTraCk</a:t>
            </a:r>
            <a:r>
              <a:rPr lang="en-US" altLang="zh-CN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hlinkClick r:id="rId3"/>
              </a:rPr>
              <a:t>: A Flexible and Efficient Framework for Knowledge Base Question Answering</a:t>
            </a:r>
            <a:r>
              <a:rPr lang="en-US" altLang="zh-CN" sz="1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(ACL 2021)</a:t>
            </a:r>
            <a:endParaRPr lang="zh-CN" altLang="en-US" sz="18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4961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665B4E-E1BD-4C93-B375-945B7CE74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Beam Search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FF0765-D72D-4FDE-B8E0-2F9016368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8384" y="6327348"/>
            <a:ext cx="3161475" cy="331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hlinkClick r:id="rId2"/>
              </a:rPr>
              <a:t>动手学深度学习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hlinkClick r:id="rId2"/>
              </a:rPr>
              <a:t>》 10.10 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hlinkClick r:id="rId2"/>
              </a:rPr>
              <a:t>束搜索</a:t>
            </a:r>
            <a:endParaRPr lang="zh-CN" altLang="en-US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DF7A7EB-8839-4E23-BF44-42BC50005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874" y="2088195"/>
            <a:ext cx="6143604" cy="384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685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003195-CD75-471A-AD34-24ECE2063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15378A-5A4A-4CFF-8496-7E9C995ED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0747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标准且优秀的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KBQA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系统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balance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系统性能 与 时间成本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兼得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SOTA &amp; Efficiency</a:t>
            </a:r>
          </a:p>
        </p:txBody>
      </p:sp>
    </p:spTree>
    <p:extLst>
      <p:ext uri="{BB962C8B-B14F-4D97-AF65-F5344CB8AC3E}">
        <p14:creationId xmlns:p14="http://schemas.microsoft.com/office/powerpoint/2010/main" val="1655933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66725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 Base Question Answering (KBQA)</a:t>
            </a:r>
          </a:p>
          <a:p>
            <a:pPr marL="457200" lvl="1" indent="0">
              <a:spcAft>
                <a:spcPts val="500"/>
              </a:spcAft>
              <a:buNone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给定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自然语言问题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，通过对问题进行语义理解和解析，进而利用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知识库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进行查询、推理得出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答案</a:t>
            </a:r>
            <a:endParaRPr lang="en-US" altLang="zh-CN" b="1" dirty="0">
              <a:solidFill>
                <a:schemeClr val="accent1">
                  <a:lumMod val="7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Triple</a:t>
            </a:r>
          </a:p>
          <a:p>
            <a:pPr>
              <a:spcAft>
                <a:spcPts val="500"/>
              </a:spcAft>
            </a:pP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 Graph</a:t>
            </a:r>
            <a:endParaRPr lang="en-US" alt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的一种，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triples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组成有向图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背景介绍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E959C4D-1DA5-46EB-8BAA-2FAC45247A88}"/>
              </a:ext>
            </a:extLst>
          </p:cNvPr>
          <p:cNvGrpSpPr/>
          <p:nvPr/>
        </p:nvGrpSpPr>
        <p:grpSpPr>
          <a:xfrm>
            <a:off x="1463350" y="3525144"/>
            <a:ext cx="3090120" cy="525778"/>
            <a:chOff x="838198" y="4007181"/>
            <a:chExt cx="3090120" cy="525778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4A6F73D-1EC3-453F-92EC-9ED87B455FAE}"/>
                </a:ext>
              </a:extLst>
            </p:cNvPr>
            <p:cNvSpPr txBox="1"/>
            <p:nvPr/>
          </p:nvSpPr>
          <p:spPr>
            <a:xfrm>
              <a:off x="838198" y="4163627"/>
              <a:ext cx="900000" cy="369332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Subject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176FC0FE-4345-43D5-AC5C-87BBA7F7D2E7}"/>
                </a:ext>
              </a:extLst>
            </p:cNvPr>
            <p:cNvSpPr txBox="1"/>
            <p:nvPr/>
          </p:nvSpPr>
          <p:spPr>
            <a:xfrm>
              <a:off x="3128099" y="4163627"/>
              <a:ext cx="800219" cy="369332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Object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DD0F2578-98AC-41CB-BEBF-06E9E6A3AE12}"/>
                </a:ext>
              </a:extLst>
            </p:cNvPr>
            <p:cNvCxnSpPr>
              <a:stCxn id="4" idx="3"/>
              <a:endCxn id="6" idx="1"/>
            </p:cNvCxnSpPr>
            <p:nvPr/>
          </p:nvCxnSpPr>
          <p:spPr>
            <a:xfrm>
              <a:off x="1738198" y="4348293"/>
              <a:ext cx="1389901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D49DE534-E8C9-44E9-824B-5148EDC22F57}"/>
                </a:ext>
              </a:extLst>
            </p:cNvPr>
            <p:cNvSpPr txBox="1"/>
            <p:nvPr/>
          </p:nvSpPr>
          <p:spPr>
            <a:xfrm>
              <a:off x="1931040" y="4007181"/>
              <a:ext cx="1064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Predicate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8D220E81-D300-41A6-BF1A-2E579A0CF9B9}"/>
              </a:ext>
            </a:extLst>
          </p:cNvPr>
          <p:cNvGrpSpPr/>
          <p:nvPr/>
        </p:nvGrpSpPr>
        <p:grpSpPr>
          <a:xfrm>
            <a:off x="1463350" y="5178292"/>
            <a:ext cx="2077730" cy="1144297"/>
            <a:chOff x="1687865" y="4863203"/>
            <a:chExt cx="2077730" cy="1144297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DFFEEFB-8918-4A84-B1F6-63928514DD9B}"/>
                </a:ext>
              </a:extLst>
            </p:cNvPr>
            <p:cNvSpPr/>
            <p:nvPr/>
          </p:nvSpPr>
          <p:spPr>
            <a:xfrm>
              <a:off x="1687865" y="5035157"/>
              <a:ext cx="289249" cy="28924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27539FA4-3C7D-4562-8D3F-E7398321F3E0}"/>
                </a:ext>
              </a:extLst>
            </p:cNvPr>
            <p:cNvSpPr/>
            <p:nvPr/>
          </p:nvSpPr>
          <p:spPr>
            <a:xfrm rot="19719683">
              <a:off x="2292881" y="5718251"/>
              <a:ext cx="289249" cy="28924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54254716-9CA6-4BB7-91DF-0B29C96FA1E6}"/>
                </a:ext>
              </a:extLst>
            </p:cNvPr>
            <p:cNvSpPr/>
            <p:nvPr/>
          </p:nvSpPr>
          <p:spPr>
            <a:xfrm>
              <a:off x="3476346" y="5152452"/>
              <a:ext cx="289249" cy="28924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D05A2CBE-F136-40F7-84A7-3F12B7314967}"/>
                </a:ext>
              </a:extLst>
            </p:cNvPr>
            <p:cNvSpPr/>
            <p:nvPr/>
          </p:nvSpPr>
          <p:spPr>
            <a:xfrm>
              <a:off x="3043200" y="5685346"/>
              <a:ext cx="289249" cy="28924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E3F5037B-B5DC-4657-AD9D-F5A111114AD4}"/>
                </a:ext>
              </a:extLst>
            </p:cNvPr>
            <p:cNvSpPr/>
            <p:nvPr/>
          </p:nvSpPr>
          <p:spPr>
            <a:xfrm>
              <a:off x="2505451" y="4863203"/>
              <a:ext cx="289249" cy="28924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B7894095-5535-4F2B-9FF5-BA904088F501}"/>
                </a:ext>
              </a:extLst>
            </p:cNvPr>
            <p:cNvCxnSpPr>
              <a:stCxn id="10" idx="5"/>
              <a:endCxn id="12" idx="0"/>
            </p:cNvCxnSpPr>
            <p:nvPr/>
          </p:nvCxnSpPr>
          <p:spPr>
            <a:xfrm>
              <a:off x="1934754" y="5282046"/>
              <a:ext cx="427533" cy="4573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BF4A8813-8061-46DD-A9AB-649AD1FC965F}"/>
                </a:ext>
              </a:extLst>
            </p:cNvPr>
            <p:cNvCxnSpPr>
              <a:cxnSpLocks/>
              <a:stCxn id="10" idx="6"/>
              <a:endCxn id="15" idx="2"/>
            </p:cNvCxnSpPr>
            <p:nvPr/>
          </p:nvCxnSpPr>
          <p:spPr>
            <a:xfrm flipV="1">
              <a:off x="1977114" y="5007828"/>
              <a:ext cx="528337" cy="171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752ECE8C-122F-44D8-A405-1FEDCBC3A739}"/>
                </a:ext>
              </a:extLst>
            </p:cNvPr>
            <p:cNvCxnSpPr>
              <a:cxnSpLocks/>
              <a:stCxn id="14" idx="7"/>
              <a:endCxn id="13" idx="3"/>
            </p:cNvCxnSpPr>
            <p:nvPr/>
          </p:nvCxnSpPr>
          <p:spPr>
            <a:xfrm flipV="1">
              <a:off x="3290089" y="5399341"/>
              <a:ext cx="228617" cy="3283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箭头连接符 43">
              <a:extLst>
                <a:ext uri="{FF2B5EF4-FFF2-40B4-BE49-F238E27FC236}">
                  <a16:creationId xmlns:a16="http://schemas.microsoft.com/office/drawing/2014/main" id="{226653AD-7332-4C7E-9D0B-92749008905C}"/>
                </a:ext>
              </a:extLst>
            </p:cNvPr>
            <p:cNvCxnSpPr>
              <a:cxnSpLocks/>
              <a:stCxn id="15" idx="6"/>
            </p:cNvCxnSpPr>
            <p:nvPr/>
          </p:nvCxnSpPr>
          <p:spPr>
            <a:xfrm>
              <a:off x="2794700" y="5007828"/>
              <a:ext cx="724006" cy="1869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44">
              <a:extLst>
                <a:ext uri="{FF2B5EF4-FFF2-40B4-BE49-F238E27FC236}">
                  <a16:creationId xmlns:a16="http://schemas.microsoft.com/office/drawing/2014/main" id="{F34E5888-9510-4F35-99DA-DC7FC73E14B0}"/>
                </a:ext>
              </a:extLst>
            </p:cNvPr>
            <p:cNvCxnSpPr>
              <a:cxnSpLocks/>
              <a:stCxn id="14" idx="1"/>
              <a:endCxn id="15" idx="5"/>
            </p:cNvCxnSpPr>
            <p:nvPr/>
          </p:nvCxnSpPr>
          <p:spPr>
            <a:xfrm flipH="1" flipV="1">
              <a:off x="2752340" y="5110092"/>
              <a:ext cx="333220" cy="6176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>
              <a:extLst>
                <a:ext uri="{FF2B5EF4-FFF2-40B4-BE49-F238E27FC236}">
                  <a16:creationId xmlns:a16="http://schemas.microsoft.com/office/drawing/2014/main" id="{A9E4ECAD-A4D1-4BDF-9EC1-0D8C077C94D6}"/>
                </a:ext>
              </a:extLst>
            </p:cNvPr>
            <p:cNvCxnSpPr>
              <a:cxnSpLocks/>
              <a:stCxn id="14" idx="2"/>
              <a:endCxn id="12" idx="5"/>
            </p:cNvCxnSpPr>
            <p:nvPr/>
          </p:nvCxnSpPr>
          <p:spPr>
            <a:xfrm flipH="1">
              <a:off x="2578038" y="5829971"/>
              <a:ext cx="465162" cy="670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658DEB-166A-4377-AD3E-82725EC96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 Parsing-based KBQA</a:t>
            </a:r>
          </a:p>
          <a:p>
            <a:pPr marL="457200" lvl="1" indent="0">
              <a:buNone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通过对</a:t>
            </a:r>
            <a:r>
              <a:rPr lang="zh-CN" altLang="en-US" b="1" u="sng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问句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进行语义上的分析，转化成为一种能够让知识库“看懂”的</a:t>
            </a:r>
            <a:r>
              <a:rPr lang="zh-CN" altLang="en-US" b="1" u="sng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语义表示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，进而通过知识库中的知识，进行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推理查询，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得出答案。</a:t>
            </a:r>
            <a:br>
              <a:rPr lang="zh-CN" altLang="en-US" dirty="0"/>
            </a:br>
            <a:endParaRPr lang="zh-CN" alt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 Form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KB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</a:rPr>
              <a:t>能“看懂”的语义表示，即为逻辑形式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lvl="1"/>
            <a:r>
              <a:rPr lang="en-US" altLang="zh-CN" i="1" dirty="0">
                <a:latin typeface="Times New Roman" panose="02020603050405020304" pitchFamily="18" charset="0"/>
                <a:ea typeface="宋体" panose="02010600030101010101" pitchFamily="2" charset="-122"/>
              </a:rPr>
              <a:t>question</a:t>
            </a:r>
            <a:r>
              <a:rPr lang="zh-CN" altLang="en-US" i="1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 pitchFamily="2" charset="2"/>
              </a:rPr>
              <a:t></a:t>
            </a:r>
            <a:r>
              <a:rPr lang="en-US" altLang="zh-CN" i="1" dirty="0"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 pitchFamily="2" charset="2"/>
              </a:rPr>
              <a:t> Logic Form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 pitchFamily="2" charset="2"/>
              </a:rPr>
              <a:t></a:t>
            </a:r>
            <a:r>
              <a:rPr lang="en-US" altLang="zh-CN" i="1" dirty="0">
                <a:latin typeface="Times New Roman" panose="02020603050405020304" pitchFamily="18" charset="0"/>
                <a:ea typeface="宋体" panose="02010600030101010101" pitchFamily="2" charset="-122"/>
                <a:sym typeface="Wingdings" panose="05000000000000000000" pitchFamily="2" charset="2"/>
              </a:rPr>
              <a:t> SPARQL</a:t>
            </a:r>
            <a:endParaRPr lang="en-US" altLang="zh-CN" i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499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036244-6947-4F1D-9806-40304E25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E4A7AB8-10A3-47D0-B6BF-5893E64A1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8626" y="1690688"/>
            <a:ext cx="4074458" cy="452852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DA69658-D6B7-48E8-ABFB-898ECAAA13D9}"/>
              </a:ext>
            </a:extLst>
          </p:cNvPr>
          <p:cNvSpPr txBox="1"/>
          <p:nvPr/>
        </p:nvSpPr>
        <p:spPr>
          <a:xfrm>
            <a:off x="7279342" y="1554292"/>
            <a:ext cx="407445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Retriever</a:t>
            </a:r>
          </a:p>
          <a:p>
            <a:pPr marL="720000" lvl="1" indent="-3600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 Linker</a:t>
            </a:r>
          </a:p>
          <a:p>
            <a:pPr marL="720000" lvl="1" indent="-3600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Schema Retriever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Transducer </a:t>
            </a:r>
          </a:p>
          <a:p>
            <a:pPr marL="720000" lvl="1" indent="-3600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grammar rules</a:t>
            </a:r>
          </a:p>
          <a:p>
            <a:pPr marL="720000" lvl="1" indent="-3600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Encoder</a:t>
            </a:r>
          </a:p>
          <a:p>
            <a:pPr marL="720000" lvl="1" indent="-3600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Grammar-based Decoder</a:t>
            </a:r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Checker</a:t>
            </a:r>
          </a:p>
          <a:p>
            <a:pPr marL="720000" lvl="1" indent="-3600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Instance-level Checking </a:t>
            </a:r>
          </a:p>
          <a:p>
            <a:pPr marL="720000" lvl="1" indent="-3600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Ontology-level Checking</a:t>
            </a:r>
          </a:p>
          <a:p>
            <a:pPr marL="720000" lvl="1" indent="-3600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Execution</a:t>
            </a:r>
          </a:p>
          <a:p>
            <a:pPr marL="720000" lvl="1" indent="-3600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Execution</a:t>
            </a:r>
            <a:endParaRPr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937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27F9D3-A3CA-4DFC-A244-DB9250996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1.1 Entity Linker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A8F05C-1073-4EE7-958C-919579064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6494297" cy="4351338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 Detection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实体识别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00000"/>
              </a:lnSpc>
            </a:pP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BERT-based NER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 Generation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候选生成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00000"/>
              </a:lnSpc>
            </a:pP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alias map + prior probability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(KB&amp; corpus)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 Disambiguation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实体消歧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00000"/>
              </a:lnSpc>
            </a:pP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BOOTLEG + Prior</a:t>
            </a:r>
            <a:endParaRPr lang="zh-CN" altLang="en-US" sz="1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4E0904F1-FB9C-4063-9073-CC09773CA861}"/>
              </a:ext>
            </a:extLst>
          </p:cNvPr>
          <p:cNvGrpSpPr/>
          <p:nvPr/>
        </p:nvGrpSpPr>
        <p:grpSpPr>
          <a:xfrm>
            <a:off x="7826352" y="1825625"/>
            <a:ext cx="3758268" cy="3917293"/>
            <a:chOff x="7176082" y="878475"/>
            <a:chExt cx="3758268" cy="3917293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895CF97-9757-4A36-93F4-FEC6160D52F0}"/>
                </a:ext>
              </a:extLst>
            </p:cNvPr>
            <p:cNvSpPr txBox="1"/>
            <p:nvPr/>
          </p:nvSpPr>
          <p:spPr>
            <a:xfrm>
              <a:off x="7623574" y="878475"/>
              <a:ext cx="2799164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in: </a:t>
              </a:r>
              <a:r>
                <a:rPr lang="zh-CN" altLang="en-US" b="1" u="sng" dirty="0">
                  <a:solidFill>
                    <a:srgbClr val="0070C0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Times New Roman" panose="02020603050405020304" pitchFamily="18" charset="0"/>
                </a:rPr>
                <a:t>风清扬</a:t>
              </a:r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  <a:cs typeface="Times New Roman" panose="02020603050405020304" pitchFamily="18" charset="0"/>
                </a:rPr>
                <a:t>对钱感兴趣么？</a:t>
              </a:r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DABC6D33-003F-40F6-AE9C-7DBBDE5BFE23}"/>
                </a:ext>
              </a:extLst>
            </p:cNvPr>
            <p:cNvGrpSpPr/>
            <p:nvPr/>
          </p:nvGrpSpPr>
          <p:grpSpPr>
            <a:xfrm>
              <a:off x="7176082" y="1690433"/>
              <a:ext cx="3758268" cy="2293377"/>
              <a:chOff x="7125888" y="2857208"/>
              <a:chExt cx="3758268" cy="2293377"/>
            </a:xfrm>
          </p:grpSpPr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2119213D-6FEB-408E-99AF-3052744D6239}"/>
                  </a:ext>
                </a:extLst>
              </p:cNvPr>
              <p:cNvSpPr/>
              <p:nvPr/>
            </p:nvSpPr>
            <p:spPr>
              <a:xfrm>
                <a:off x="7125888" y="2857208"/>
                <a:ext cx="3758268" cy="2293377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0000A5FD-D2B0-4593-8364-39CEB7A978C3}"/>
                  </a:ext>
                </a:extLst>
              </p:cNvPr>
              <p:cNvGrpSpPr/>
              <p:nvPr/>
            </p:nvGrpSpPr>
            <p:grpSpPr>
              <a:xfrm>
                <a:off x="7282304" y="3215302"/>
                <a:ext cx="3308382" cy="1753360"/>
                <a:chOff x="7513561" y="3148445"/>
                <a:chExt cx="3308382" cy="1753360"/>
              </a:xfrm>
            </p:grpSpPr>
            <p:sp>
              <p:nvSpPr>
                <p:cNvPr id="5" name="文本框 4">
                  <a:extLst>
                    <a:ext uri="{FF2B5EF4-FFF2-40B4-BE49-F238E27FC236}">
                      <a16:creationId xmlns:a16="http://schemas.microsoft.com/office/drawing/2014/main" id="{BFF2D3EE-56C2-4DC0-8C69-1DF0F6001693}"/>
                    </a:ext>
                  </a:extLst>
                </p:cNvPr>
                <p:cNvSpPr txBox="1"/>
                <p:nvPr/>
              </p:nvSpPr>
              <p:spPr>
                <a:xfrm>
                  <a:off x="7513561" y="3306527"/>
                  <a:ext cx="1157672" cy="36933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dirty="0">
                      <a:latin typeface="+mn-ea"/>
                    </a:rPr>
                    <a:t>“</a:t>
                  </a:r>
                  <a:r>
                    <a:rPr lang="zh-CN" altLang="en-US" dirty="0">
                      <a:latin typeface="+mn-ea"/>
                    </a:rPr>
                    <a:t>风清扬</a:t>
                  </a:r>
                  <a:r>
                    <a:rPr lang="en-US" altLang="zh-CN" dirty="0">
                      <a:latin typeface="+mn-ea"/>
                    </a:rPr>
                    <a:t>”</a:t>
                  </a:r>
                  <a:endParaRPr lang="zh-CN" altLang="en-US" dirty="0">
                    <a:latin typeface="+mn-ea"/>
                  </a:endParaRPr>
                </a:p>
              </p:txBody>
            </p:sp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669BB462-300F-42AA-A516-425D7CF0C431}"/>
                    </a:ext>
                  </a:extLst>
                </p:cNvPr>
                <p:cNvSpPr/>
                <p:nvPr/>
              </p:nvSpPr>
              <p:spPr>
                <a:xfrm>
                  <a:off x="7653815" y="4532473"/>
                  <a:ext cx="877163" cy="369332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zh-CN" altLang="en-US" b="1" u="sng" dirty="0">
                      <a:solidFill>
                        <a:srgbClr val="0070C0"/>
                      </a:solidFill>
                      <a:latin typeface="宋体" panose="02010600030101010101" pitchFamily="2" charset="-122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风清扬</a:t>
                  </a:r>
                </a:p>
              </p:txBody>
            </p:sp>
            <p:sp>
              <p:nvSpPr>
                <p:cNvPr id="9" name="文本框 8">
                  <a:extLst>
                    <a:ext uri="{FF2B5EF4-FFF2-40B4-BE49-F238E27FC236}">
                      <a16:creationId xmlns:a16="http://schemas.microsoft.com/office/drawing/2014/main" id="{6E67ADE5-6C87-4DF7-A530-40E6BB223966}"/>
                    </a:ext>
                  </a:extLst>
                </p:cNvPr>
                <p:cNvSpPr txBox="1"/>
                <p:nvPr/>
              </p:nvSpPr>
              <p:spPr>
                <a:xfrm>
                  <a:off x="9626579" y="4531264"/>
                  <a:ext cx="1195364" cy="36933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latin typeface="+mn-ea"/>
                    </a:rPr>
                    <a:t>笑傲江湖</a:t>
                  </a:r>
                </a:p>
              </p:txBody>
            </p:sp>
            <p:cxnSp>
              <p:nvCxnSpPr>
                <p:cNvPr id="11" name="直接箭头连接符 10">
                  <a:extLst>
                    <a:ext uri="{FF2B5EF4-FFF2-40B4-BE49-F238E27FC236}">
                      <a16:creationId xmlns:a16="http://schemas.microsoft.com/office/drawing/2014/main" id="{8BB7D0F6-5DD7-4E24-A65F-C84B3C1A11F8}"/>
                    </a:ext>
                  </a:extLst>
                </p:cNvPr>
                <p:cNvCxnSpPr>
                  <a:cxnSpLocks/>
                  <a:stCxn id="6" idx="3"/>
                  <a:endCxn id="9" idx="1"/>
                </p:cNvCxnSpPr>
                <p:nvPr/>
              </p:nvCxnSpPr>
              <p:spPr>
                <a:xfrm flipV="1">
                  <a:off x="8530978" y="4715930"/>
                  <a:ext cx="1095601" cy="120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868D91A2-E096-48CC-8E79-C63456B92FDC}"/>
                    </a:ext>
                  </a:extLst>
                </p:cNvPr>
                <p:cNvSpPr txBox="1"/>
                <p:nvPr/>
              </p:nvSpPr>
              <p:spPr>
                <a:xfrm>
                  <a:off x="9935594" y="3303221"/>
                  <a:ext cx="651893" cy="36933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u="sng" dirty="0">
                      <a:solidFill>
                        <a:srgbClr val="0070C0"/>
                      </a:solidFill>
                      <a:latin typeface="宋体" panose="02010600030101010101" pitchFamily="2" charset="-122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马云</a:t>
                  </a:r>
                </a:p>
              </p:txBody>
            </p:sp>
            <p:cxnSp>
              <p:nvCxnSpPr>
                <p:cNvPr id="13" name="直接箭头连接符 12">
                  <a:extLst>
                    <a:ext uri="{FF2B5EF4-FFF2-40B4-BE49-F238E27FC236}">
                      <a16:creationId xmlns:a16="http://schemas.microsoft.com/office/drawing/2014/main" id="{C71924D6-0E5C-47FE-B2ED-7F4E6A8D6CD5}"/>
                    </a:ext>
                  </a:extLst>
                </p:cNvPr>
                <p:cNvCxnSpPr>
                  <a:cxnSpLocks/>
                  <a:stCxn id="12" idx="1"/>
                  <a:endCxn id="5" idx="3"/>
                </p:cNvCxnSpPr>
                <p:nvPr/>
              </p:nvCxnSpPr>
              <p:spPr>
                <a:xfrm flipH="1">
                  <a:off x="8671233" y="3487887"/>
                  <a:ext cx="1264361" cy="330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E982CA6A-A0E7-45A9-959E-9CA2F778C83E}"/>
                    </a:ext>
                  </a:extLst>
                </p:cNvPr>
                <p:cNvSpPr txBox="1"/>
                <p:nvPr/>
              </p:nvSpPr>
              <p:spPr>
                <a:xfrm>
                  <a:off x="8980248" y="3148445"/>
                  <a:ext cx="64633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dirty="0">
                      <a:latin typeface="楷体" panose="02010609060101010101" pitchFamily="49" charset="-122"/>
                      <a:ea typeface="楷体" panose="02010609060101010101" pitchFamily="49" charset="-122"/>
                    </a:rPr>
                    <a:t>花名</a:t>
                  </a:r>
                </a:p>
              </p:txBody>
            </p:sp>
            <p:cxnSp>
              <p:nvCxnSpPr>
                <p:cNvPr id="19" name="直接箭头连接符 18">
                  <a:extLst>
                    <a:ext uri="{FF2B5EF4-FFF2-40B4-BE49-F238E27FC236}">
                      <a16:creationId xmlns:a16="http://schemas.microsoft.com/office/drawing/2014/main" id="{EBD80054-FBFB-4189-BAEA-14F4C4CF6F4A}"/>
                    </a:ext>
                  </a:extLst>
                </p:cNvPr>
                <p:cNvCxnSpPr>
                  <a:cxnSpLocks/>
                  <a:stCxn id="6" idx="0"/>
                  <a:endCxn id="5" idx="2"/>
                </p:cNvCxnSpPr>
                <p:nvPr/>
              </p:nvCxnSpPr>
              <p:spPr>
                <a:xfrm flipV="1">
                  <a:off x="8092397" y="3675859"/>
                  <a:ext cx="0" cy="85661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0" name="文本框 29">
                  <a:extLst>
                    <a:ext uri="{FF2B5EF4-FFF2-40B4-BE49-F238E27FC236}">
                      <a16:creationId xmlns:a16="http://schemas.microsoft.com/office/drawing/2014/main" id="{55F6EF86-1558-465A-BACA-6AC290DF90DE}"/>
                    </a:ext>
                  </a:extLst>
                </p:cNvPr>
                <p:cNvSpPr txBox="1"/>
                <p:nvPr/>
              </p:nvSpPr>
              <p:spPr>
                <a:xfrm>
                  <a:off x="7642274" y="3827167"/>
                  <a:ext cx="461665" cy="553998"/>
                </a:xfrm>
                <a:prstGeom prst="rect">
                  <a:avLst/>
                </a:prstGeom>
                <a:noFill/>
              </p:spPr>
              <p:txBody>
                <a:bodyPr vert="eaVert" wrap="none" rtlCol="0">
                  <a:spAutoFit/>
                </a:bodyPr>
                <a:lstStyle/>
                <a:p>
                  <a:r>
                    <a:rPr lang="zh-CN" altLang="en-US" dirty="0">
                      <a:latin typeface="楷体" panose="02010609060101010101" pitchFamily="49" charset="-122"/>
                      <a:ea typeface="楷体" panose="02010609060101010101" pitchFamily="49" charset="-122"/>
                    </a:rPr>
                    <a:t>本名</a:t>
                  </a:r>
                </a:p>
              </p:txBody>
            </p:sp>
            <p:sp>
              <p:nvSpPr>
                <p:cNvPr id="31" name="文本框 30">
                  <a:extLst>
                    <a:ext uri="{FF2B5EF4-FFF2-40B4-BE49-F238E27FC236}">
                      <a16:creationId xmlns:a16="http://schemas.microsoft.com/office/drawing/2014/main" id="{F9A1676F-5364-430E-ACB3-F328F114AAC1}"/>
                    </a:ext>
                  </a:extLst>
                </p:cNvPr>
                <p:cNvSpPr txBox="1"/>
                <p:nvPr/>
              </p:nvSpPr>
              <p:spPr>
                <a:xfrm>
                  <a:off x="8538214" y="4381165"/>
                  <a:ext cx="110799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dirty="0">
                      <a:latin typeface="楷体" panose="02010609060101010101" pitchFamily="49" charset="-122"/>
                      <a:ea typeface="楷体" panose="02010609060101010101" pitchFamily="49" charset="-122"/>
                    </a:rPr>
                    <a:t>登场作品</a:t>
                  </a:r>
                </a:p>
              </p:txBody>
            </p:sp>
          </p:grp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5A71BD2B-8FEE-48F6-B7A4-74BF5C54CE61}"/>
                  </a:ext>
                </a:extLst>
              </p:cNvPr>
              <p:cNvSpPr txBox="1"/>
              <p:nvPr/>
            </p:nvSpPr>
            <p:spPr>
              <a:xfrm>
                <a:off x="10331640" y="2925697"/>
                <a:ext cx="5180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KG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F273AAFE-461A-4AD7-8676-11C4376CFA08}"/>
                </a:ext>
              </a:extLst>
            </p:cNvPr>
            <p:cNvSpPr txBox="1"/>
            <p:nvPr/>
          </p:nvSpPr>
          <p:spPr>
            <a:xfrm>
              <a:off x="8522057" y="4426436"/>
              <a:ext cx="1066318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out: </a:t>
              </a:r>
              <a:r>
                <a:rPr lang="zh-CN" altLang="en-US" b="1" u="sng" dirty="0">
                  <a:solidFill>
                    <a:srgbClr val="0070C0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Times New Roman" panose="02020603050405020304" pitchFamily="18" charset="0"/>
                </a:rPr>
                <a:t>马云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800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029B74-1C1A-4CB3-9AA0-94CB07E8E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1.1.3 Entity Disambiguation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663D80-F8E2-41EB-93DF-4110CCFDB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BOOTLEG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BERT-based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JOIN(entity, types, relations)</a:t>
            </a:r>
          </a:p>
          <a:p>
            <a:pPr lvl="1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BOOTLEG + Prior</a:t>
            </a:r>
            <a:endParaRPr lang="zh-CN" altLang="en-US" sz="1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score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FC*2 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ReLU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491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F82B43-6ABA-4941-93B1-A76EFCAA3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1.2 Schema Retriever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内容占位符 2">
            <a:extLst>
              <a:ext uri="{FF2B5EF4-FFF2-40B4-BE49-F238E27FC236}">
                <a16:creationId xmlns:a16="http://schemas.microsoft.com/office/drawing/2014/main" id="{910CA723-1ABA-4AF1-B150-FE5B57097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444609"/>
            <a:ext cx="9369035" cy="492158"/>
          </a:xfrm>
        </p:spPr>
        <p:txBody>
          <a:bodyPr>
            <a:normAutofit lnSpcReduction="10000"/>
          </a:bodyPr>
          <a:lstStyle/>
          <a:p>
            <a:pPr marL="0" indent="0" algn="r">
              <a:lnSpc>
                <a:spcPct val="150000"/>
              </a:lnSpc>
              <a:buNone/>
            </a:pP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——Retrieve Schema item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&amp; Relations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ABB2139-CBF1-4515-8046-39CDAEEA72A7}"/>
              </a:ext>
            </a:extLst>
          </p:cNvPr>
          <p:cNvSpPr txBox="1"/>
          <p:nvPr/>
        </p:nvSpPr>
        <p:spPr>
          <a:xfrm>
            <a:off x="838198" y="2144503"/>
            <a:ext cx="46987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 Neighbor Schema Retriever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CC8B3CE-4370-4E37-9649-B59E909435CE}"/>
              </a:ext>
            </a:extLst>
          </p:cNvPr>
          <p:cNvSpPr txBox="1"/>
          <p:nvPr/>
        </p:nvSpPr>
        <p:spPr>
          <a:xfrm>
            <a:off x="838198" y="2875459"/>
            <a:ext cx="68143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以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Entity Linker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找到的候选为起点，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 hop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内召回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</a:rPr>
              <a:t>limit</a:t>
            </a:r>
            <a:r>
              <a:rPr lang="zh-CN" altLang="en-US" dirty="0">
                <a:latin typeface="Times New Roman" panose="02020603050405020304" pitchFamily="18" charset="0"/>
              </a:rPr>
              <a:t>：</a:t>
            </a:r>
            <a:endParaRPr lang="en-US" altLang="zh-CN" dirty="0">
              <a:latin typeface="Times New Roman" panose="02020603050405020304" pitchFamily="18" charset="0"/>
            </a:endParaRPr>
          </a:p>
          <a:p>
            <a:pPr marL="1257300" lvl="2" indent="-342900">
              <a:buFont typeface="+mj-lt"/>
              <a:buAutoNum type="alphaLcParenR"/>
            </a:pPr>
            <a:r>
              <a:rPr lang="en-US" altLang="zh-CN" dirty="0">
                <a:latin typeface="Times New Roman" panose="02020603050405020304" pitchFamily="18" charset="0"/>
              </a:rPr>
              <a:t>wait for EL</a:t>
            </a:r>
          </a:p>
          <a:p>
            <a:pPr marL="1257300" lvl="2" indent="-342900">
              <a:buFont typeface="+mj-lt"/>
              <a:buAutoNum type="alphaLcParenR"/>
            </a:pPr>
            <a:r>
              <a:rPr lang="en-US" altLang="zh-CN" dirty="0">
                <a:latin typeface="Times New Roman" panose="02020603050405020304" pitchFamily="18" charset="0"/>
              </a:rPr>
              <a:t>limited in 2 hop</a:t>
            </a:r>
            <a:endParaRPr lang="zh-CN" altLang="en-US" dirty="0">
              <a:latin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28C1D3C1-AAFE-43AA-ABDD-B635A4549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7339" y="2667723"/>
            <a:ext cx="2493040" cy="274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886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1572</TotalTime>
  <Words>680</Words>
  <Application>Microsoft Office PowerPoint</Application>
  <PresentationFormat>宽屏</PresentationFormat>
  <Paragraphs>148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楷体</vt:lpstr>
      <vt:lpstr>宋体</vt:lpstr>
      <vt:lpstr>微软雅黑</vt:lpstr>
      <vt:lpstr>Arial</vt:lpstr>
      <vt:lpstr>Calibri</vt:lpstr>
      <vt:lpstr>Times New Roman</vt:lpstr>
      <vt:lpstr>Wingdings</vt:lpstr>
      <vt:lpstr>Office 主题</vt:lpstr>
      <vt:lpstr>KBQA论文分享</vt:lpstr>
      <vt:lpstr>PowerPoint 演示文稿</vt:lpstr>
      <vt:lpstr>主要内容</vt:lpstr>
      <vt:lpstr>背景介绍</vt:lpstr>
      <vt:lpstr>PowerPoint 演示文稿</vt:lpstr>
      <vt:lpstr>Framework</vt:lpstr>
      <vt:lpstr>1.1 Entity Linker</vt:lpstr>
      <vt:lpstr>1.1.3 Entity Disambiguation</vt:lpstr>
      <vt:lpstr>1.2 Schema Retriever</vt:lpstr>
      <vt:lpstr>PowerPoint 演示文稿</vt:lpstr>
      <vt:lpstr>2. Transducer</vt:lpstr>
      <vt:lpstr>2.1 Grammar Rules</vt:lpstr>
      <vt:lpstr>2.3 Grammar-based Decoder</vt:lpstr>
      <vt:lpstr>3. Checker</vt:lpstr>
      <vt:lpstr>PowerPoint 演示文稿</vt:lpstr>
      <vt:lpstr>PowerPoint 演示文稿</vt:lpstr>
      <vt:lpstr>4. Experiments</vt:lpstr>
      <vt:lpstr>PowerPoint 演示文稿</vt:lpstr>
      <vt:lpstr>4.2 Dense Schema Retriever v.s. Neighbor Schema Retriever</vt:lpstr>
      <vt:lpstr>4.3 System Performance</vt:lpstr>
      <vt:lpstr>PowerPoint 演示文稿</vt:lpstr>
      <vt:lpstr>总结</vt:lpstr>
      <vt:lpstr>References </vt:lpstr>
      <vt:lpstr>Beam 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KBQA论文分享</dc:title>
  <dc:creator>cytan</dc:creator>
  <cp:lastModifiedBy>cytan</cp:lastModifiedBy>
  <cp:revision>720</cp:revision>
  <dcterms:created xsi:type="dcterms:W3CDTF">2021-10-20T06:52:00Z</dcterms:created>
  <dcterms:modified xsi:type="dcterms:W3CDTF">2021-10-27T06:14:02Z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84AB47304D204941BE2AE4D6767B8146</vt:lpwstr>
  </property>
  <property fmtid="{D5CDD505-2E9C-101B-9397-08002B2CF9AE}" pid="3" name="KSOProductBuildVer">
    <vt:lpwstr>2052-11.1.0.10938</vt:lpwstr>
  </property>
</Properties>
</file>

<file path=docProps/thumbnail.jpeg>
</file>